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3" r:id="rId2"/>
    <p:sldId id="321" r:id="rId3"/>
    <p:sldId id="259" r:id="rId4"/>
    <p:sldId id="258" r:id="rId5"/>
    <p:sldId id="260" r:id="rId6"/>
    <p:sldId id="299" r:id="rId7"/>
    <p:sldId id="309" r:id="rId8"/>
    <p:sldId id="300" r:id="rId9"/>
    <p:sldId id="302" r:id="rId10"/>
    <p:sldId id="320" r:id="rId11"/>
    <p:sldId id="310" r:id="rId12"/>
    <p:sldId id="327" r:id="rId13"/>
    <p:sldId id="301" r:id="rId14"/>
    <p:sldId id="308" r:id="rId15"/>
    <p:sldId id="312" r:id="rId16"/>
    <p:sldId id="326" r:id="rId17"/>
    <p:sldId id="311" r:id="rId18"/>
    <p:sldId id="305" r:id="rId19"/>
    <p:sldId id="313" r:id="rId20"/>
    <p:sldId id="317" r:id="rId21"/>
    <p:sldId id="324" r:id="rId22"/>
  </p:sldIdLst>
  <p:sldSz cx="6858000" cy="9144000" type="screen4x3"/>
  <p:notesSz cx="7100888" cy="102330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5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2100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5" d="100"/>
        <a:sy n="95" d="100"/>
      </p:scale>
      <p:origin x="0" y="30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13.09.2020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microsoft.com/office/2007/relationships/hdphoto" Target="../media/hdphoto4.wdp"/><Relationship Id="rId7" Type="http://schemas.openxmlformats.org/officeDocument/2006/relationships/image" Target="../media/image21.jpeg"/><Relationship Id="rId12" Type="http://schemas.openxmlformats.org/officeDocument/2006/relationships/image" Target="../media/image24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11" Type="http://schemas.openxmlformats.org/officeDocument/2006/relationships/image" Target="../media/image23.jpeg"/><Relationship Id="rId5" Type="http://schemas.microsoft.com/office/2007/relationships/hdphoto" Target="../media/hdphoto5.wdp"/><Relationship Id="rId10" Type="http://schemas.openxmlformats.org/officeDocument/2006/relationships/image" Target="../media/image5.png"/><Relationship Id="rId4" Type="http://schemas.openxmlformats.org/officeDocument/2006/relationships/image" Target="../media/image19.jpeg"/><Relationship Id="rId9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5.png"/><Relationship Id="rId7" Type="http://schemas.openxmlformats.org/officeDocument/2006/relationships/image" Target="../media/image29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Relationship Id="rId9" Type="http://schemas.microsoft.com/office/2007/relationships/hdphoto" Target="../media/hdphoto7.wdp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7.jpeg"/><Relationship Id="rId3" Type="http://schemas.microsoft.com/office/2007/relationships/hdphoto" Target="../media/hdphoto8.wdp"/><Relationship Id="rId7" Type="http://schemas.microsoft.com/office/2007/relationships/hdphoto" Target="../media/hdphoto10.wdp"/><Relationship Id="rId12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11" Type="http://schemas.microsoft.com/office/2007/relationships/hdphoto" Target="../media/hdphoto12.wdp"/><Relationship Id="rId5" Type="http://schemas.microsoft.com/office/2007/relationships/hdphoto" Target="../media/hdphoto9.wdp"/><Relationship Id="rId10" Type="http://schemas.openxmlformats.org/officeDocument/2006/relationships/image" Target="../media/image35.jpeg"/><Relationship Id="rId4" Type="http://schemas.openxmlformats.org/officeDocument/2006/relationships/image" Target="../media/image32.jpeg"/><Relationship Id="rId9" Type="http://schemas.microsoft.com/office/2007/relationships/hdphoto" Target="../media/hdphoto11.wdp"/><Relationship Id="rId14" Type="http://schemas.openxmlformats.org/officeDocument/2006/relationships/image" Target="../media/image3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40.jpeg"/><Relationship Id="rId7" Type="http://schemas.microsoft.com/office/2007/relationships/hdphoto" Target="../media/hdphoto13.wdp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5.wdp"/><Relationship Id="rId3" Type="http://schemas.openxmlformats.org/officeDocument/2006/relationships/image" Target="../media/image44.jpeg"/><Relationship Id="rId7" Type="http://schemas.openxmlformats.org/officeDocument/2006/relationships/image" Target="../media/image4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4.wdp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jpe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eg"/><Relationship Id="rId3" Type="http://schemas.openxmlformats.org/officeDocument/2006/relationships/image" Target="../media/image51.jpeg"/><Relationship Id="rId7" Type="http://schemas.openxmlformats.org/officeDocument/2006/relationships/image" Target="../media/image55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Relationship Id="rId9" Type="http://schemas.openxmlformats.org/officeDocument/2006/relationships/image" Target="../media/image5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7" Type="http://schemas.openxmlformats.org/officeDocument/2006/relationships/image" Target="../media/image62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5.png"/><Relationship Id="rId4" Type="http://schemas.openxmlformats.org/officeDocument/2006/relationships/image" Target="../media/image60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eg"/><Relationship Id="rId13" Type="http://schemas.microsoft.com/office/2007/relationships/hdphoto" Target="../media/hdphoto19.wdp"/><Relationship Id="rId3" Type="http://schemas.microsoft.com/office/2007/relationships/hdphoto" Target="../media/hdphoto16.wdp"/><Relationship Id="rId7" Type="http://schemas.openxmlformats.org/officeDocument/2006/relationships/image" Target="../media/image66.jpeg"/><Relationship Id="rId12" Type="http://schemas.openxmlformats.org/officeDocument/2006/relationships/image" Target="../media/image69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jpeg"/><Relationship Id="rId11" Type="http://schemas.microsoft.com/office/2007/relationships/hdphoto" Target="../media/hdphoto18.wdp"/><Relationship Id="rId5" Type="http://schemas.openxmlformats.org/officeDocument/2006/relationships/image" Target="../media/image64.jpeg"/><Relationship Id="rId10" Type="http://schemas.openxmlformats.org/officeDocument/2006/relationships/image" Target="../media/image68.jpeg"/><Relationship Id="rId4" Type="http://schemas.openxmlformats.org/officeDocument/2006/relationships/image" Target="../media/image5.png"/><Relationship Id="rId9" Type="http://schemas.microsoft.com/office/2007/relationships/hdphoto" Target="../media/hdphoto17.wdp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openxmlformats.org/officeDocument/2006/relationships/image" Target="../media/image71.jpeg"/><Relationship Id="rId7" Type="http://schemas.openxmlformats.org/officeDocument/2006/relationships/image" Target="../media/image74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image" Target="../media/image5.png"/><Relationship Id="rId4" Type="http://schemas.openxmlformats.org/officeDocument/2006/relationships/image" Target="../media/image7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7.jpeg"/><Relationship Id="rId7" Type="http://schemas.openxmlformats.org/officeDocument/2006/relationships/image" Target="../media/image81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mailto:kpsh1@mail.ru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10.jpe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4.jpeg"/><Relationship Id="rId7" Type="http://schemas.openxmlformats.org/officeDocument/2006/relationships/image" Target="../media/image16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5" Type="http://schemas.openxmlformats.org/officeDocument/2006/relationships/image" Target="../media/image15.jpe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76672" y="0"/>
            <a:ext cx="6120680" cy="9144000"/>
          </a:xfrm>
          <a:prstGeom prst="rect">
            <a:avLst/>
          </a:prstGeom>
          <a:noFill/>
          <a:ln cmpd="dbl">
            <a:solidFill>
              <a:srgbClr val="00B0F0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</a:endParaRPr>
          </a:p>
        </p:txBody>
      </p:sp>
      <p:pic>
        <p:nvPicPr>
          <p:cNvPr id="1028" name="Picture 4" descr="http://cfszpr.ru/wp-content/uploads/2017/08/background_1_04_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2430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748" y="107504"/>
            <a:ext cx="685125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glow rad="127000">
                    <a:schemeClr val="bg1"/>
                  </a:glow>
                </a:effectLst>
                <a:latin typeface="Arial" pitchFamily="34" charset="0"/>
                <a:cs typeface="Arial" pitchFamily="34" charset="0"/>
              </a:rPr>
              <a:t>МБОУ «</a:t>
            </a:r>
            <a:r>
              <a:rPr lang="ru-RU" sz="1400" b="1" dirty="0" err="1">
                <a:solidFill>
                  <a:srgbClr val="0070C0"/>
                </a:solidFill>
                <a:effectLst>
                  <a:glow rad="127000">
                    <a:schemeClr val="bg1"/>
                  </a:glow>
                </a:effectLst>
                <a:latin typeface="Arial" pitchFamily="34" charset="0"/>
                <a:cs typeface="Arial" pitchFamily="34" charset="0"/>
              </a:rPr>
              <a:t>Камскополянская</a:t>
            </a:r>
            <a:r>
              <a:rPr lang="ru-RU" sz="1400" b="1" dirty="0">
                <a:solidFill>
                  <a:srgbClr val="0070C0"/>
                </a:solidFill>
                <a:effectLst>
                  <a:glow rad="127000">
                    <a:schemeClr val="bg1"/>
                  </a:glow>
                </a:effectLst>
                <a:latin typeface="Arial" pitchFamily="34" charset="0"/>
                <a:cs typeface="Arial" pitchFamily="34" charset="0"/>
              </a:rPr>
              <a:t> средняя общеобразовательная школа №1» </a:t>
            </a:r>
          </a:p>
          <a:p>
            <a:pPr algn="ctr"/>
            <a:r>
              <a:rPr lang="ru-RU" sz="1400" b="1" dirty="0">
                <a:solidFill>
                  <a:srgbClr val="0070C0"/>
                </a:solidFill>
                <a:effectLst>
                  <a:glow rad="127000">
                    <a:schemeClr val="bg1"/>
                  </a:glow>
                </a:effectLst>
                <a:latin typeface="Arial" pitchFamily="34" charset="0"/>
                <a:cs typeface="Arial" pitchFamily="34" charset="0"/>
              </a:rPr>
              <a:t>Нижнекамского муниципального района Республики Татарстан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76672" y="876509"/>
            <a:ext cx="60963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endParaRPr lang="ru-RU" sz="2400" b="1" i="1" dirty="0" smtClean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3009" y="1979712"/>
            <a:ext cx="57587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ОТРЯД ФОРПОСТ «ЭДЕЛЬВЕЙС» </a:t>
            </a:r>
          </a:p>
          <a:p>
            <a:pPr algn="ctr"/>
            <a:r>
              <a:rPr lang="ru-RU" sz="24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НИЖНЕКАМСКОГО МУНИЦИПАЛЬНОГО РАЙОНА РЕСПУБЛИКИ ТАТАРСТАН</a:t>
            </a:r>
            <a:endParaRPr lang="ru-RU" sz="2400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3" name="Picture 2" descr="C:\Users\User\Desktop\территория\4IvyCn_9e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756" y="3563888"/>
            <a:ext cx="5421282" cy="3604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i.zacademic.com/img/big/uk-the-big-medical-dictionary-2018/orthostatic-phenomen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7205" y="6732240"/>
            <a:ext cx="6885205" cy="2440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0624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76672" y="179512"/>
            <a:ext cx="6120680" cy="8640960"/>
          </a:xfrm>
          <a:prstGeom prst="rect">
            <a:avLst/>
          </a:prstGeom>
          <a:noFill/>
          <a:ln cmpd="dbl">
            <a:solidFill>
              <a:srgbClr val="00B0F0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pic>
        <p:nvPicPr>
          <p:cNvPr id="6146" name="Picture 2" descr="C:\Users\User\Desktop\Благотворитель года\8pVGxy7yfQ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95" y="323528"/>
            <a:ext cx="2475024" cy="172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User\Desktop\Благотворитель года\20180119_07473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36" r="12683"/>
          <a:stretch/>
        </p:blipFill>
        <p:spPr bwMode="auto">
          <a:xfrm>
            <a:off x="3660741" y="323528"/>
            <a:ext cx="2437305" cy="172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3" name="Picture 9" descr="C:\Users\User\Desktop\Благотворитель года\fWbFDKs1Ta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49"/>
          <a:stretch/>
        </p:blipFill>
        <p:spPr bwMode="auto">
          <a:xfrm>
            <a:off x="648962" y="5663807"/>
            <a:ext cx="1642086" cy="2523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C:\Users\User\Desktop\Благотворитель года\H_4kPTLykME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90" r="16988" b="14392"/>
          <a:stretch/>
        </p:blipFill>
        <p:spPr bwMode="auto">
          <a:xfrm>
            <a:off x="4962926" y="5646984"/>
            <a:ext cx="1613944" cy="2523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05" r="12705"/>
          <a:stretch/>
        </p:blipFill>
        <p:spPr bwMode="auto">
          <a:xfrm>
            <a:off x="2355626" y="6341490"/>
            <a:ext cx="2437305" cy="1837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695" y="2195735"/>
            <a:ext cx="55593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Обеспечение правопорядка и профилактика правонарушений в школе. </a:t>
            </a:r>
          </a:p>
          <a:p>
            <a:pPr algn="ctr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Отряд Форпост «Эдельвейс» ведет ежедневное дежурство по школе.</a:t>
            </a:r>
            <a:endParaRPr lang="ru-RU" sz="11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57348" y="5076056"/>
            <a:ext cx="55593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Обеспечение правопорядка во время  проведения Республиканских соревнований по картингу и  республиканских соревнований на Кубок « </a:t>
            </a:r>
            <a:r>
              <a:rPr lang="ru-RU" sz="1100" i="1" dirty="0" err="1" smtClean="0">
                <a:latin typeface="Times New Roman" pitchFamily="18" charset="0"/>
                <a:cs typeface="Times New Roman" pitchFamily="18" charset="0"/>
              </a:rPr>
              <a:t>Таиф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– НК»  в классе «Багги».</a:t>
            </a:r>
            <a:endParaRPr lang="ru-RU" sz="11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Picture 2" descr="https://i.zacademic.com/img/big/uk-the-big-medical-dictionary-2018/orthostatic-phenomenon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7011" y="7550398"/>
            <a:ext cx="3583281" cy="127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648962" y="8388424"/>
            <a:ext cx="555932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Дежурство по поселку. Совместная работа с </a:t>
            </a:r>
            <a:r>
              <a:rPr lang="ru-RU" sz="1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правоохранительными органами.</a:t>
            </a:r>
            <a:endParaRPr lang="ru-RU" sz="1100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User\Desktop\территория\B-YE3ba_e00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775" y="2701570"/>
            <a:ext cx="1780864" cy="2374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User\Desktop\территория\p9pQp1ZuN_s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5099" y="2964177"/>
            <a:ext cx="2785178" cy="208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329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76672" y="179512"/>
            <a:ext cx="6120680" cy="8640960"/>
          </a:xfrm>
          <a:prstGeom prst="rect">
            <a:avLst/>
          </a:prstGeom>
          <a:noFill/>
          <a:ln cmpd="dbl"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76672" y="179512"/>
            <a:ext cx="6050831" cy="5970865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dirty="0" smtClean="0"/>
              <a:t>   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Значимость профилактики правонарушения</a:t>
            </a:r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связана, в первую очередь, с обострившимися в последние годы социальными проблемами в обществе.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Поиск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альтернативных решений этих проблем привел к пониманию важности и значимости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деятельности отряда Форпост «Эдельвейс»,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как  движущей силы, способной сегодня противостоять таким асоциальным явлениям, как наркомания,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табакокурение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алкоголизм, сквернословие, подростковая преступность, нацизм,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национализм, уничтожение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загрязнение окружающей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среды 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многое другое. На сегодняшний день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деятельность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отряда также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является значительным ресурсом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решения социально-значимых проблем местного сообщества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89721" y="4283969"/>
            <a:ext cx="59377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      Отряд Форпост «Эдельвейс» проводит  лектории и общешкольные линейки направленные на профилактику правонарушений. </a:t>
            </a:r>
            <a:endParaRPr lang="ru-RU" sz="11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 descr="C:\Users\User\Desktop\OHWZ7Dd4T5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704" y="2483767"/>
            <a:ext cx="2400269" cy="180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s://i.zacademic.com/img/big/uk-the-big-medical-dictionary-2018/orthostatic-phenomen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718" y="7873926"/>
            <a:ext cx="3583281" cy="127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Users\User\Desktop\территория\UeruBngCtJ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903" y="2488464"/>
            <a:ext cx="2394006" cy="1795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User\Desktop\территория\FTLBI_Kllc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350" y="6578887"/>
            <a:ext cx="2429204" cy="1821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 descr="C:\Users\User\Desktop\территория\eIJ2cmOqKp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99" y="4703061"/>
            <a:ext cx="2321529" cy="17411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548680" y="8400790"/>
            <a:ext cx="593778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      Ребята проводят различные Акции и мероприятия </a:t>
            </a:r>
            <a:r>
              <a:rPr lang="ru-RU" sz="1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направленные на профилактику 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экстремизма и терроризма</a:t>
            </a:r>
            <a:endParaRPr lang="ru-RU" sz="11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50" name="Picture 6" descr="C:\Users\User\Desktop\территория\C1t2ArrqNVw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389" y="6578887"/>
            <a:ext cx="2351584" cy="1763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348" y="4627204"/>
            <a:ext cx="2429205" cy="1821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71362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76672" y="179512"/>
            <a:ext cx="6120680" cy="8640960"/>
          </a:xfrm>
          <a:prstGeom prst="rect">
            <a:avLst/>
          </a:prstGeom>
          <a:noFill/>
          <a:ln cmpd="dbl">
            <a:solidFill>
              <a:srgbClr val="00B0F0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User\Desktop\территория\xe5fMcfsh0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378" y="2633357"/>
            <a:ext cx="1740371" cy="2320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территория\dbvVq_SZY7E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3624"/>
          <a:stretch/>
        </p:blipFill>
        <p:spPr bwMode="auto">
          <a:xfrm>
            <a:off x="768959" y="648547"/>
            <a:ext cx="2209041" cy="1626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\Desktop\территория\6b8YOEM5WRs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920" t="7945" r="26771" b="10473"/>
          <a:stretch/>
        </p:blipFill>
        <p:spPr bwMode="auto">
          <a:xfrm>
            <a:off x="3826629" y="648547"/>
            <a:ext cx="2209041" cy="1626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User\Desktop\территория\8OWDMPEuzTo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222" b="11946"/>
          <a:stretch/>
        </p:blipFill>
        <p:spPr bwMode="auto">
          <a:xfrm>
            <a:off x="2746509" y="2633357"/>
            <a:ext cx="1721278" cy="2320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User\Desktop\территория\upjQLiOlF4w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7183" b="5901"/>
          <a:stretch/>
        </p:blipFill>
        <p:spPr bwMode="auto">
          <a:xfrm>
            <a:off x="4704888" y="2640221"/>
            <a:ext cx="1696991" cy="2320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User\Desktop\территория\Bnf4ZPogaE8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688" y="6379401"/>
            <a:ext cx="1717086" cy="2289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User\Desktop\территория\C2D4h74xvMw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221" y="6400585"/>
            <a:ext cx="1703226" cy="227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4" descr="C:\Users\User\Desktop\территория\bhCH5QV_Jh4.jpg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195"/>
          <a:stretch/>
        </p:blipFill>
        <p:spPr bwMode="auto">
          <a:xfrm>
            <a:off x="1656795" y="5076056"/>
            <a:ext cx="3672408" cy="2005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6946" y="196948"/>
            <a:ext cx="573533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Члены отряда Форпост «Эдельвейс» несут постоянное дежурство по школе, </a:t>
            </a:r>
          </a:p>
          <a:p>
            <a:pPr algn="ctr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с целью  профилактики правонарушений в школе.</a:t>
            </a:r>
            <a:endParaRPr lang="ru-RU" sz="1100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344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C:\Users\User\Desktop\территория\q6og8xdLBDQ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6406" y="6027817"/>
            <a:ext cx="2832883" cy="212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76672" y="179512"/>
            <a:ext cx="6120680" cy="8784976"/>
          </a:xfrm>
          <a:prstGeom prst="rect">
            <a:avLst/>
          </a:prstGeom>
          <a:noFill/>
          <a:ln cmpd="dbl">
            <a:solidFill>
              <a:srgbClr val="00B0F0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48680" y="323528"/>
            <a:ext cx="6090823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Жизнь в отряде Форпост «Эдельвейс» -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это  также великолепный шанс приобрести новые умения, познакомиться с интересными людьми и узнать мир.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Активная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жизненная позиция, умение взаимодействовать и включаться в проект, умение получать и передавать информацию – это то, чем должен обладать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настоящий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форпостник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для успешной работы. Все это  формируется в процессе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подготовки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профилактических и обучающих занятиях, на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тренинговых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занятиях, учебах и сборах.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Обучая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других, обучаемся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сами.</a:t>
            </a: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Над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отрядами осуществляет патронаж Отдел полиции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Камполянский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». В спортзале и тире отдела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форпостовцы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имеют возможность заниматься рукопашной борьбой и стрельбой в тире из пневматического оружия.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-3546008" y="-108520"/>
            <a:ext cx="1714501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5124" name="Picture 4" descr="C:\Users\User\Desktop\Благотворитель года\IMG-20171005-WA009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63" t="28063" r="26211" b="12734"/>
          <a:stretch/>
        </p:blipFill>
        <p:spPr bwMode="auto">
          <a:xfrm>
            <a:off x="548680" y="2506209"/>
            <a:ext cx="1799479" cy="2435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i.zacademic.com/img/big/uk-the-big-medical-dictionary-2018/orthostatic-phenomen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4719" y="7873926"/>
            <a:ext cx="3583281" cy="127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User\Desktop\территория\cwCLhx71m6M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5" r="45235"/>
          <a:stretch/>
        </p:blipFill>
        <p:spPr bwMode="auto">
          <a:xfrm>
            <a:off x="2609557" y="2487271"/>
            <a:ext cx="1766107" cy="244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User\Desktop\территория\nxXsWrRXM4g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22" b="4819"/>
          <a:stretch/>
        </p:blipFill>
        <p:spPr bwMode="auto">
          <a:xfrm>
            <a:off x="4725144" y="2506209"/>
            <a:ext cx="1539235" cy="2458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User\Desktop\территория\nIO-zsOA1u4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725" y="6050978"/>
            <a:ext cx="2815885" cy="21119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1996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s://i.zacademic.com/img/big/uk-the-big-medical-dictionary-2018/orthostatic-phenomen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071" y="7550398"/>
            <a:ext cx="3583281" cy="127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76672" y="179512"/>
            <a:ext cx="6120680" cy="8640960"/>
          </a:xfrm>
          <a:prstGeom prst="rect">
            <a:avLst/>
          </a:prstGeom>
          <a:noFill/>
          <a:ln cmpd="dbl">
            <a:solidFill>
              <a:srgbClr val="00B0F0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74333" y="6773643"/>
            <a:ext cx="5812487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      9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мая  после митинга Победы, ежегодно проходит  акция по озеленению мемориального комплекса </a:t>
            </a:r>
            <a:r>
              <a:rPr lang="ru-RU" sz="1100" i="1" dirty="0" err="1"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 Камские Поляны, в которой принимают члены отряда 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Форпост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«Эдельвейс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 algn="just"/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     По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ходатайству Главы МО «</a:t>
            </a:r>
            <a:r>
              <a:rPr lang="ru-RU" sz="1100" i="1" dirty="0" err="1"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 Камские Поляны» А. А. Павлова в лесопитомнике были заказаны саженцы лиственницы и сосны. Вместе с ветеранами волонтеры отправились к Парку Победы, чтобы высадить саженцы вокруг  памятника погибшим воинам и досадить Аллею Памяти.</a:t>
            </a:r>
          </a:p>
          <a:p>
            <a:pPr algn="just"/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       Аллея уже насчитывает более 50-и молодых деревьев.</a:t>
            </a:r>
          </a:p>
          <a:p>
            <a:r>
              <a:rPr lang="ru-RU" dirty="0"/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54172" y="251520"/>
            <a:ext cx="602301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Среди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членов отряда Форпост «Эдельвейс» главным мотивом, побуждающим   к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пропаганде правонарушений среди подростков,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является желание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сформировать будущее социально-полезное общество.      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4172" y="3169738"/>
            <a:ext cx="5832649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      В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преддверии 9 мая в Нижнекамском муниципальном районе  проходит акция «Жить и помнить» по благоустройству могил ветеранов Великой Отечественной 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войны.</a:t>
            </a:r>
          </a:p>
          <a:p>
            <a:pPr algn="just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    Благоустройство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могил ветеранов Великой отечественной войны на кладбищах Нижнекамского муниципального района проводится ежегодно и в нем неизменно принимают участия 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отряд Форпост «Эдельвейс» с привлечением ребят «Группы риска» . </a:t>
            </a:r>
            <a:endParaRPr lang="ru-RU" sz="1100" i="1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       Волонтеры разыскивали на кладбищах могилы захороненных ветеранов Великой Отечественной войны и наводили на местах их захоронения чистоту и порядок, после чего привязывали Георгиевскую ленточку как символ Памяти. Во время акции членами отряда Форпост  «Эдельвейс» было благоустроенно более 100 заброшенных могил ветеранов ВОВ.</a:t>
            </a:r>
          </a:p>
        </p:txBody>
      </p:sp>
      <p:pic>
        <p:nvPicPr>
          <p:cNvPr id="12" name="Picture 2" descr="C:\Users\User\Desktop\yUOcACo3zx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98" y="4816616"/>
            <a:ext cx="2584004" cy="193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User\Desktop\MGTVcbv4ia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815" y="4816616"/>
            <a:ext cx="2584004" cy="193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 descr="C:\Users\User\Desktop\территория\_q3BFtXHFHE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498" y="1225523"/>
            <a:ext cx="2584004" cy="1938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User\Desktop\территория\fO3m0PkUc1k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5681" y="1225523"/>
            <a:ext cx="2612247" cy="1959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1362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C:\Users\User\Desktop\8hSbKgtTgNU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39" b="30233"/>
          <a:stretch/>
        </p:blipFill>
        <p:spPr bwMode="auto">
          <a:xfrm>
            <a:off x="723353" y="5276161"/>
            <a:ext cx="2604081" cy="2043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76672" y="179512"/>
            <a:ext cx="6120680" cy="8640960"/>
          </a:xfrm>
          <a:prstGeom prst="rect">
            <a:avLst/>
          </a:prstGeom>
          <a:noFill/>
          <a:ln cmpd="dbl">
            <a:solidFill>
              <a:srgbClr val="00B0F0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17008" y="323528"/>
            <a:ext cx="5936327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деятельности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отряда Форпост «Эдельвейс»   – содействовать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 детей и подростков  культуры социального служения как важного фактора развития современного общества.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Другими словами, воспитание поколения тех, кто способен помочь, понимающих, что важны не слова жалости, а реальная помощь, основанная на уважении к человеку.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Нельзя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научиться быть социально активным, не участвуя в самой деятельности. Что испытывает подросток, когда помогает кому-то? Радость, удовлетворение, чувство собственной значимости и пользы? Возможно. Но главное в том, что они отдают частичку своей души другому человеку. Совершая добрые поступки, подросток понимает, что мир вокруг него меняется к лучшему.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https://pp.userapi.com/c636428/v636428380/59518/IhqfmP5FLR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41" y="3055981"/>
            <a:ext cx="2617593" cy="196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i.zacademic.com/img/big/uk-the-big-medical-dictionary-2018/orthostatic-phenomen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071" y="7560513"/>
            <a:ext cx="3583281" cy="127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09841" y="7389674"/>
            <a:ext cx="55994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       На 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попечении 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отряда Форпост  «Эдельвейс» 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находятся 2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участника Великой Отечественной Войны, 2 труженика тыла, </a:t>
            </a:r>
            <a:r>
              <a:rPr lang="ru-RU" sz="1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ru-RU" sz="12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детей-инвалидов. Своим подшефным </a:t>
            </a:r>
            <a:r>
              <a:rPr lang="ru-RU" sz="1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они </a:t>
            </a:r>
            <a:r>
              <a:rPr lang="ru-RU" sz="12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оказываем благотворительную помощь в виде продуктовых наборов, за счет спонсорских средств </a:t>
            </a:r>
            <a:r>
              <a:rPr lang="ru-RU" sz="12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оформляют </a:t>
            </a:r>
            <a:r>
              <a:rPr lang="ru-RU" sz="12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подписку на средства массовой информации.</a:t>
            </a:r>
          </a:p>
        </p:txBody>
      </p:sp>
      <p:pic>
        <p:nvPicPr>
          <p:cNvPr id="10242" name="Picture 2" descr="C:\Users\User\Desktop\территория\mirLYX5w3FM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030" y="3491880"/>
            <a:ext cx="2461361" cy="3281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136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https://i.zacademic.com/img/big/uk-the-big-medical-dictionary-2018/orthostatic-phenomen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442" y="7539492"/>
            <a:ext cx="3583281" cy="127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76672" y="179512"/>
            <a:ext cx="6120680" cy="8640960"/>
          </a:xfrm>
          <a:prstGeom prst="rect">
            <a:avLst/>
          </a:prstGeom>
          <a:noFill/>
          <a:ln cmpd="dbl">
            <a:solidFill>
              <a:srgbClr val="00B0F0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User\Desktop\Благотворитель года\IMG-20171209-WA002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446" y="334957"/>
            <a:ext cx="2554523" cy="1915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Благотворитель года\IMG-20171209-WA002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108" y="323528"/>
            <a:ext cx="2554523" cy="1915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64695" y="2250849"/>
            <a:ext cx="55049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      Акция «От сердца к сердцу» организованная  отрядом Форпост «Эдельвейс»  завершилась вручением подарков детям с ограниченными возможностями</a:t>
            </a:r>
            <a:endParaRPr lang="ru-RU" sz="11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4695" y="4960962"/>
            <a:ext cx="57606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      Операция «Забота», сопровождение пожилых людей на мероприятиях посвященных</a:t>
            </a:r>
          </a:p>
          <a:p>
            <a:pPr algn="just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Декаде пожилого человека.</a:t>
            </a:r>
          </a:p>
        </p:txBody>
      </p:sp>
      <p:pic>
        <p:nvPicPr>
          <p:cNvPr id="14" name="Picture 4" descr="C:\Users\User\Desktop\WVvFk3ov8j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038" y="5391849"/>
            <a:ext cx="2513340" cy="2012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764695" y="7438734"/>
            <a:ext cx="5760649" cy="112338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      6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и 7 сентября 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года в </a:t>
            </a:r>
            <a:r>
              <a:rPr lang="ru-RU" sz="1100" i="1" dirty="0" err="1"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 Камские Поляны 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прошла акция «Помоги первокласснику безопасно прийти в школу». Активисты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Отряда «ФОРПОСТ – Эдельвейс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в костюмах сказочных героев Маленького пони и Солнышка переводили первоклассников через оживленные пешеходные переходы вблизи учебных заведений, объясняя им правила дорожного движения. </a:t>
            </a:r>
          </a:p>
          <a:p>
            <a:pPr algn="just"/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dirty="0"/>
          </a:p>
        </p:txBody>
      </p:sp>
      <p:pic>
        <p:nvPicPr>
          <p:cNvPr id="16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92" b="6153"/>
          <a:stretch/>
        </p:blipFill>
        <p:spPr bwMode="auto">
          <a:xfrm>
            <a:off x="829038" y="2681736"/>
            <a:ext cx="1655233" cy="227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92" b="6153"/>
          <a:stretch/>
        </p:blipFill>
        <p:spPr bwMode="auto">
          <a:xfrm>
            <a:off x="4614398" y="2677070"/>
            <a:ext cx="1655233" cy="2279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 descr="C:\Users\User\Desktop\Благотворитель года\_JUHPxdOE_k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742" y="5391849"/>
            <a:ext cx="2683515" cy="2012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 descr="C:\Users\User\Desktop\территория\2M9roEUwtDo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807"/>
          <a:stretch/>
        </p:blipFill>
        <p:spPr bwMode="auto">
          <a:xfrm>
            <a:off x="2733132" y="2681736"/>
            <a:ext cx="1575798" cy="227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99607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76672" y="179512"/>
            <a:ext cx="6120680" cy="8640960"/>
          </a:xfrm>
          <a:prstGeom prst="rect">
            <a:avLst/>
          </a:prstGeom>
          <a:noFill/>
          <a:ln cmpd="dbl">
            <a:solidFill>
              <a:srgbClr val="00B0F0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74757" y="3951114"/>
            <a:ext cx="592450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      Ежегодно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, 9 мая и 22 июня в </a:t>
            </a:r>
            <a:r>
              <a:rPr lang="ru-RU" sz="1100" i="1" dirty="0" err="1"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 Камские Поляны отряд 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Форпост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"Эдельвейс" принимает участие в традиционной акции "Вахта Памяти" - Пост №1, отдав дань погибшим отцам и дедам, их несбывшимся мечтам и надеждам; десяткам миллионов людей, большинство из которых ушли из жизни молодыми и полными сил.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8827" y="186048"/>
            <a:ext cx="605293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Есть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мнение, что если патриотизм нужно воспитывать, то это уже не патриотизм. Но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для членов отряда Форпост «Эдельвейс», патриотизм,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как и всякое социальное явление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, подлежит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воспитанию, и значит, встает вопрос: в каком направлении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им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нужно двигаться? И все это поднимает проблему патриотического воспитания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современных подростков на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первостепенный уровень.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Патриотическое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воспитание для членов отряда, это патриотическое сознание, стремление к выполнению своего гражданского долга. </a:t>
            </a:r>
          </a:p>
        </p:txBody>
      </p:sp>
      <p:pic>
        <p:nvPicPr>
          <p:cNvPr id="8198" name="Picture 6" descr="C:\Users\User\Desktop\территория\UQnI6VoiPPY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5" t="16668" r="28708" b="10009"/>
          <a:stretch/>
        </p:blipFill>
        <p:spPr bwMode="auto">
          <a:xfrm>
            <a:off x="2062352" y="4685812"/>
            <a:ext cx="2755860" cy="1893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C:\Users\User\Desktop\территория\N1ivzSDl1K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328" y="6665852"/>
            <a:ext cx="2934333" cy="1650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s://pp.userapi.com/c851332/v851332402/4a63c/dSAnNDBONU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7011" y="6639716"/>
            <a:ext cx="2982502" cy="1677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https://i.zacademic.com/img/big/uk-the-big-medical-dictionary-2018/orthostatic-phenomeno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571" y="7545309"/>
            <a:ext cx="3583281" cy="127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User\Desktop\территория\b-toV8jzEeU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382" y="2001930"/>
            <a:ext cx="2598912" cy="194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C:\Users\User\Desktop\территория\GTpGauPd5lw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743" y="2001930"/>
            <a:ext cx="2598912" cy="1949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695310" y="8511977"/>
            <a:ext cx="571996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Также отряд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ФОРПОСТ - 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"Эдельвейс" </a:t>
            </a:r>
            <a:r>
              <a:rPr lang="ru-RU" sz="1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принимает  </a:t>
            </a:r>
            <a:r>
              <a:rPr lang="ru-RU" sz="11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участие в митинге к Дню Чернобыля. </a:t>
            </a:r>
          </a:p>
        </p:txBody>
      </p:sp>
    </p:spTree>
    <p:extLst>
      <p:ext uri="{BB962C8B-B14F-4D97-AF65-F5344CB8AC3E}">
        <p14:creationId xmlns:p14="http://schemas.microsoft.com/office/powerpoint/2010/main" val="39371362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76672" y="179512"/>
            <a:ext cx="6120680" cy="8640960"/>
          </a:xfrm>
          <a:prstGeom prst="rect">
            <a:avLst/>
          </a:prstGeom>
          <a:noFill/>
          <a:ln cmpd="dbl">
            <a:solidFill>
              <a:srgbClr val="00B0F0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48680" y="2367147"/>
            <a:ext cx="59046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Ежегодно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в преддверии празднования Дня защитника Отечества, члены отряда Форпост- «Эдельвейс» проводят акцию «Герои среди Нас». Ребята, изготавливают поздравительные открытки и вручают их Ветеранам ВОВ, войнам афганцам и всем мужчинам, приглашённым на концерт, посвященный 23 февраля, в к/ц «</a:t>
            </a:r>
            <a:r>
              <a:rPr lang="ru-RU" sz="1100" i="1" dirty="0" err="1">
                <a:latin typeface="Times New Roman" pitchFamily="18" charset="0"/>
                <a:cs typeface="Times New Roman" pitchFamily="18" charset="0"/>
              </a:rPr>
              <a:t>Чулман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-Су». </a:t>
            </a:r>
          </a:p>
          <a:p>
            <a:pPr algn="just"/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       В этом году активисты отряда ФОРПОСТ 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"Эдельвейс" 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приняли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участие в концерте, исполнив свой гимн - авторскую песню «Будь Патриотом».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25101" y="5294255"/>
            <a:ext cx="5833596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      При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поддержке Центра "Патриот", проходит Всероссийская акция "Георгиевская ленточка", цветовая гамма которой хорошо известна каждому и которая использовалась при создании одной из главных наград ВОВ — «Ордена Славы». </a:t>
            </a:r>
          </a:p>
          <a:p>
            <a:pPr algn="just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      В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акции принял участие и  отряд "Форпост "Эдельвейс. Всего в ходе акции было роздано более 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5.000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ленточек и 500 буклетов разработанных самим отрядом.</a:t>
            </a:r>
          </a:p>
        </p:txBody>
      </p:sp>
      <p:pic>
        <p:nvPicPr>
          <p:cNvPr id="15" name="Picture 6" descr="C:\Users\Admin\Desktop\90b398dbd48f0a6184cccb1eff123f38_X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01" y="6227020"/>
            <a:ext cx="2714537" cy="1558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s://i.zacademic.com/img/big/uk-the-big-medical-dictionary-2018/orthostatic-phenomen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571" y="7545309"/>
            <a:ext cx="3583281" cy="127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25101" y="7785756"/>
            <a:ext cx="5828235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      9 мая и 22 июня отряд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Форпост 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«Эдельвейс»  принимает активное участие в 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Акции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«Свеча Памяти», где каждый желающий мог отдать дань памяти погибшим в ВОВ и зажечь поминальные 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свечи,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кроме того на членов отряда возложена функция обеспечения правопорядка во время ее проведения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pic>
        <p:nvPicPr>
          <p:cNvPr id="17" name="Picture 3" descr="C:\Users\User\Desktop\территория\g5T2Zb2wv-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820" y="6227021"/>
            <a:ext cx="2771085" cy="1558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User\Desktop\территория\IgySi8P3_-U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565" y="322903"/>
            <a:ext cx="3074773" cy="204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C:\Users\User\Desktop\территория\PNQDXvgp4Cg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572"/>
          <a:stretch/>
        </p:blipFill>
        <p:spPr bwMode="auto">
          <a:xfrm>
            <a:off x="792890" y="322903"/>
            <a:ext cx="2176935" cy="2044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9" name="Picture 5" descr="C:\Users\User\Desktop\территория\02VnffAIjas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70" r="15694"/>
          <a:stretch/>
        </p:blipFill>
        <p:spPr bwMode="auto">
          <a:xfrm>
            <a:off x="792890" y="3475145"/>
            <a:ext cx="1878182" cy="1819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C:\Users\User\Desktop\территория\GsS4jnnmGqQ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8127"/>
          <a:stretch/>
        </p:blipFill>
        <p:spPr bwMode="auto">
          <a:xfrm>
            <a:off x="2780928" y="3451528"/>
            <a:ext cx="1687905" cy="1842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1" name="Picture 7" descr="C:\Users\User\Desktop\территория\gfOx7JBS1vg.jpg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05" r="10222"/>
          <a:stretch/>
        </p:blipFill>
        <p:spPr bwMode="auto">
          <a:xfrm>
            <a:off x="4548249" y="3475145"/>
            <a:ext cx="1779656" cy="1819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7136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76672" y="179511"/>
            <a:ext cx="6120680" cy="8726279"/>
          </a:xfrm>
          <a:prstGeom prst="rect">
            <a:avLst/>
          </a:prstGeom>
          <a:noFill/>
          <a:ln cmpd="dbl">
            <a:solidFill>
              <a:srgbClr val="00B0F0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Picture 3" descr="C:\Users\User\Desktop\QFlKSUMtYGQ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00" y="355091"/>
            <a:ext cx="2742225" cy="2056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User\Desktop\6PnHIRC1GM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766" y="355091"/>
            <a:ext cx="2742225" cy="2056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59254" y="2426505"/>
            <a:ext cx="577454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      21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сентября 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года, в рамках Международного проекта "Единый час духовности" прошла акция "Голубь Мира", которая предполагала собой одновременный запуск в небо прикрепленных к воздушным шарам бумажных голубей, с написанными на них именами погибших участников Великой Отечественной войны и тружеников тыла. </a:t>
            </a:r>
          </a:p>
          <a:p>
            <a:pPr algn="just"/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       В </a:t>
            </a:r>
            <a:r>
              <a:rPr lang="ru-RU" sz="1100" i="1" dirty="0" err="1">
                <a:latin typeface="Times New Roman" pitchFamily="18" charset="0"/>
                <a:cs typeface="Times New Roman" pitchFamily="18" charset="0"/>
              </a:rPr>
              <a:t>Камскополянской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 школе №1 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отряд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Форпост «Эдельвейс» являлись инициаторами и организаторами данной акции.</a:t>
            </a:r>
          </a:p>
        </p:txBody>
      </p:sp>
      <p:pic>
        <p:nvPicPr>
          <p:cNvPr id="12292" name="Picture 4" descr="C:\Users\User\Desktop\территория\Xw792p_XXp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063" y="6006608"/>
            <a:ext cx="3702208" cy="2461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90000" y="5551994"/>
            <a:ext cx="57452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      В рамках празднования Дня Героя, отряд Форпост «Эдельвейс» вместе с членами отрядов «</a:t>
            </a:r>
            <a:r>
              <a:rPr lang="ru-RU" sz="1100" i="1" dirty="0" err="1" smtClean="0">
                <a:latin typeface="Times New Roman" pitchFamily="18" charset="0"/>
                <a:cs typeface="Times New Roman" pitchFamily="18" charset="0"/>
              </a:rPr>
              <a:t>Юнармия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» возложили гирлянду к мемориалу Победы</a:t>
            </a:r>
            <a:endParaRPr lang="ru-RU" sz="11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2" descr="https://i.zacademic.com/img/big/uk-the-big-medical-dictionary-2018/orthostatic-phenomeno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071" y="7653260"/>
            <a:ext cx="3583281" cy="127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C:\Users\User\Desktop\территория\mMcUbfcpQv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00" y="3545619"/>
            <a:ext cx="2675166" cy="200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Users\User\Desktop\территория\uqx3zRuMgX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892" y="3545619"/>
            <a:ext cx="2675166" cy="2006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3" name="Picture 5" descr="C:\Users\User\Desktop\территория\kOhCN7Unlsw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175" y="6006608"/>
            <a:ext cx="1636369" cy="2461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97175" y="8474904"/>
            <a:ext cx="552283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Три года подряду </a:t>
            </a:r>
            <a:r>
              <a:rPr lang="ru-RU" sz="1100" i="1" dirty="0" err="1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форпостовцы</a:t>
            </a:r>
            <a:r>
              <a:rPr lang="ru-RU" sz="1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 принимают участие  </a:t>
            </a:r>
            <a:r>
              <a:rPr lang="ru-RU" sz="11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в зональном этапе муниципального смотра-конкурса «Строя и песни» </a:t>
            </a:r>
            <a:r>
              <a:rPr lang="ru-RU" sz="1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занимая призовые места.</a:t>
            </a:r>
            <a:endParaRPr lang="ru-RU" sz="1100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4797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0648" y="1187624"/>
            <a:ext cx="6597352" cy="2520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76672" y="4139952"/>
            <a:ext cx="6032965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2005 год - Муниципальное бюджетное учреждение дополнительного образования  «Центр  детского творчества «Радуга» Нижнекамского муниципального района Республики     Татарстан, заведующая организационно-массовым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отделом,</a:t>
            </a:r>
          </a:p>
          <a:p>
            <a:pPr lvl="0" algn="just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год – МБОУ «</a:t>
            </a:r>
            <a:r>
              <a:rPr lang="ru-RU" sz="1400" dirty="0" err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Камскополянская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СОШ№1», заместитель директора по воспитательной работе, куратор отряда Форпост «Эдельвейс»</a:t>
            </a:r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1400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Награды: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муниципального образования «</a:t>
            </a:r>
            <a:r>
              <a:rPr lang="ru-RU" sz="14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Камские Поляны», 2007г.; </a:t>
            </a:r>
            <a:endParaRPr lang="ru-RU" sz="1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управления образования исполнительного комитета Нижнекамского муниципального района Республики Татарстан и организации профсоюза работников образования, 2009г.; </a:t>
            </a:r>
            <a:endParaRPr lang="ru-RU" sz="1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районного Совета профсоюза работников образования и науки, 2010г.; </a:t>
            </a:r>
            <a:endParaRPr lang="ru-RU" sz="14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муниципального образования «Нижнекамский муниципальный район» Республики Татарстан, 2012г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грамота Министерства образования и науки Республики Татарстан, 2016г.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Почетная грамота Министерства культуры Республики Татарстан, 2017г.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Грамота Республиканского Центра Форпост за вклад в развитие молодежного правоохранительного движения Нижнекамского района Республики Татарстан, 2018г.</a:t>
            </a:r>
            <a:endParaRPr lang="ru-RU" sz="14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71754" y="1300773"/>
            <a:ext cx="3639076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Дата </a:t>
            </a:r>
            <a:r>
              <a:rPr lang="ru-RU" sz="14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рождения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12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мая 1978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  <a:p>
            <a:pPr lvl="0" algn="just"/>
            <a:r>
              <a:rPr lang="ru-RU" sz="1400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Образование: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высшее, Казанский государственный университет культуры и искусств, 2003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  <a:p>
            <a:pPr algn="just"/>
            <a:r>
              <a:rPr lang="ru-RU" sz="14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Стаж работы в системе образования:18 лет</a:t>
            </a:r>
          </a:p>
          <a:p>
            <a:pPr lvl="0" algn="just"/>
            <a:r>
              <a:rPr lang="ru-RU" sz="1400" u="sng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Место   </a:t>
            </a:r>
            <a:r>
              <a:rPr lang="ru-RU" sz="1400" u="sng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работы   и   занимаемая   должность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1998 год  – Районный Центр детского творчества, педагог дополнительного образования</a:t>
            </a:r>
          </a:p>
          <a:p>
            <a:pPr lvl="0" algn="just"/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2001 год – Профессиональное училище №125, педагог дополнительного образования, мастер производственной практики</a:t>
            </a:r>
          </a:p>
          <a:p>
            <a:pPr lvl="0" algn="just"/>
            <a:endParaRPr lang="ru-RU" sz="1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36525" y="728863"/>
            <a:ext cx="6199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1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Хаткевич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6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Надежда  Николаевна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0042" y="357158"/>
            <a:ext cx="60722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effectLst>
                  <a:glow rad="127000">
                    <a:schemeClr val="bg1"/>
                  </a:glow>
                </a:effectLst>
                <a:latin typeface="Times New Roman" pitchFamily="18" charset="0"/>
                <a:cs typeface="Times New Roman" pitchFamily="18" charset="0"/>
              </a:rPr>
              <a:t>Справка о кураторе отряда  Форпост « Эдельвейс»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76672" y="179512"/>
            <a:ext cx="6120680" cy="8792532"/>
          </a:xfrm>
          <a:prstGeom prst="rect">
            <a:avLst/>
          </a:prstGeom>
          <a:noFill/>
          <a:ln cmpd="dbl">
            <a:solidFill>
              <a:srgbClr val="00B0F0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C:\Users\User\Desktop\2017-2018\ФОТО\avata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030" y="1301550"/>
            <a:ext cx="2011724" cy="2682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538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76672" y="179512"/>
            <a:ext cx="6120680" cy="8640960"/>
          </a:xfrm>
          <a:prstGeom prst="rect">
            <a:avLst/>
          </a:prstGeom>
          <a:noFill/>
          <a:ln cmpd="dbl">
            <a:solidFill>
              <a:srgbClr val="00B0F0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 descr="C:\Users\User\Desktop\Благотворитель года\QQNcebPjFd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15" y="336668"/>
            <a:ext cx="2668772" cy="2000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C:\Users\User\Desktop\территория\WTKeeaeQVeQ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8904" y="336668"/>
            <a:ext cx="2666690" cy="2000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C:\Users\User\Desktop\территория\xS-kkTBBF0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135" y="2987824"/>
            <a:ext cx="2698156" cy="202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9" name="Picture 7" descr="C:\Users\User\Desktop\территория\Hmy6U8Dind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43" y="5913581"/>
            <a:ext cx="2730348" cy="20477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0" name="Picture 8" descr="C:\Users\User\Desktop\территория\DhVZk5Po6U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37" b="4351"/>
          <a:stretch/>
        </p:blipFill>
        <p:spPr bwMode="auto">
          <a:xfrm>
            <a:off x="3789856" y="5364088"/>
            <a:ext cx="2607206" cy="25972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 descr="C:\Users\User\Desktop\территория\GKlAotSKHHA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170" y="2987824"/>
            <a:ext cx="2698158" cy="2023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s://i.zacademic.com/img/big/uk-the-big-medical-dictionary-2018/orthostatic-phenomeno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571" y="7545309"/>
            <a:ext cx="3583281" cy="127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97416" y="2336685"/>
            <a:ext cx="26687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Обеспечение правопорядка на выборах президента Детской районной Думы НМР</a:t>
            </a:r>
            <a:endParaRPr lang="ru-RU" sz="11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83170" y="2336685"/>
            <a:ext cx="26687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Заседание штаба отряда</a:t>
            </a:r>
          </a:p>
          <a:p>
            <a:pPr algn="ctr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Форпост «Эдельвейс»</a:t>
            </a:r>
            <a:endParaRPr lang="ru-RU" sz="11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1730" y="5008536"/>
            <a:ext cx="573533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Участие в конкурсах и фестивалях среди отрядов Форпост</a:t>
            </a:r>
            <a:endParaRPr lang="ru-RU" sz="11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55411" y="7961342"/>
            <a:ext cx="271077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Обеспечение правопорядка на мероприятиях посвященных празднованию 9 мая</a:t>
            </a:r>
            <a:endParaRPr lang="ru-RU" sz="11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789856" y="7956016"/>
            <a:ext cx="271077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Акция «</a:t>
            </a:r>
            <a:r>
              <a:rPr lang="ru-RU" sz="1100" i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ерево дружбы», посвященная Дню народного Единства</a:t>
            </a:r>
            <a:endParaRPr lang="ru-RU" sz="1100" i="1" dirty="0">
              <a:effectLst>
                <a:glow rad="101600">
                  <a:schemeClr val="bg1">
                    <a:alpha val="6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7059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76672" y="179512"/>
            <a:ext cx="6120680" cy="8640960"/>
          </a:xfrm>
          <a:prstGeom prst="rect">
            <a:avLst/>
          </a:prstGeom>
          <a:noFill/>
          <a:ln cmpd="dbl">
            <a:solidFill>
              <a:srgbClr val="00B0F0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https://i.zacademic.com/img/big/uk-the-big-medical-dictionary-2018/orthostatic-phenomen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571" y="7545309"/>
            <a:ext cx="3583281" cy="127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98128" y="5148064"/>
            <a:ext cx="5904656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Успешная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деятельность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отряда Форпост «Эдельвейс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» обуславливает: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повышение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уровня допризывной подготовки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службе в рядах Российской Армии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формирование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 школьников и студентов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системы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ценностей, ориентированной на ведение образа жизни, соответствующего нормам общества ;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обеспечивает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максимальную занятость и активную деятельность, школьников и студентов в молодежном правоохранительном движении;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обеспечивает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информационно-пропагандистскую деятельность по формированию привлекательности молодежного правоохранительного движения и системы здорового образа жизни ;</a:t>
            </a: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повышает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дисциплину и успеваемость школьников 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студентов;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уровень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заболеваемости наркологическими заболеваниями .</a:t>
            </a:r>
          </a:p>
          <a:p>
            <a:endParaRPr lang="ru-RU" dirty="0"/>
          </a:p>
        </p:txBody>
      </p:sp>
      <p:pic>
        <p:nvPicPr>
          <p:cNvPr id="13316" name="Picture 4" descr="C:\Users\User\Desktop\территория\kWhCNsJ71i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06" y="467544"/>
            <a:ext cx="2816013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4" name="Picture 4" descr="https://pp.userapi.com/c846217/v846217896/1a6f0f/ti16R7SvNn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8380" y="467544"/>
            <a:ext cx="2809409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User\Desktop\территория\IX6nwbkfFNo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2" r="4284"/>
          <a:stretch/>
        </p:blipFill>
        <p:spPr bwMode="auto">
          <a:xfrm>
            <a:off x="715006" y="2762538"/>
            <a:ext cx="2816013" cy="209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территория\piMwP1sFccU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1" r="5257"/>
          <a:stretch/>
        </p:blipFill>
        <p:spPr bwMode="auto">
          <a:xfrm>
            <a:off x="3618632" y="2762538"/>
            <a:ext cx="2819157" cy="209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4020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76672" y="179512"/>
            <a:ext cx="6120680" cy="8888792"/>
          </a:xfrm>
          <a:prstGeom prst="rect">
            <a:avLst/>
          </a:prstGeom>
          <a:noFill/>
          <a:ln cmpd="dbl">
            <a:solidFill>
              <a:srgbClr val="00B0F0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02852"/>
              </p:ext>
            </p:extLst>
          </p:nvPr>
        </p:nvGraphicFramePr>
        <p:xfrm>
          <a:off x="584684" y="1115616"/>
          <a:ext cx="5904656" cy="5987076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396044"/>
                <a:gridCol w="1836202"/>
                <a:gridCol w="3672410"/>
              </a:tblGrid>
              <a:tr h="38904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kern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endParaRPr lang="ru-RU" sz="1400" b="1" kern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ru-RU" sz="1400" kern="1200" dirty="0">
                          <a:latin typeface="Times New Roman" pitchFamily="18" charset="0"/>
                          <a:cs typeface="Times New Roman" pitchFamily="18" charset="0"/>
                        </a:rPr>
                        <a:t>Отряд </a:t>
                      </a:r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Форпост</a:t>
                      </a:r>
                      <a:r>
                        <a:rPr lang="ru-RU" sz="1400" kern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Эдельвейс» НМР РТ</a:t>
                      </a:r>
                    </a:p>
                    <a:p>
                      <a:pPr marL="0" algn="just" defTabSz="914400" rtl="0" eaLnBrk="1" latinLnBrk="0" hangingPunct="1">
                        <a:spcAft>
                          <a:spcPts val="0"/>
                        </a:spcAft>
                      </a:pPr>
                      <a:endParaRPr lang="ru-RU" sz="1400" b="0" kern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67131"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kern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Фактический адрес, телефон, </a:t>
                      </a:r>
                      <a:r>
                        <a:rPr lang="ru-RU" sz="1400" dirty="0" err="1">
                          <a:latin typeface="Times New Roman" pitchFamily="18" charset="0"/>
                          <a:cs typeface="Times New Roman" pitchFamily="18" charset="0"/>
                        </a:rPr>
                        <a:t>E-mail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423564, Республика Татарстан, Нижнекамский район, </a:t>
                      </a:r>
                      <a:r>
                        <a:rPr lang="ru-RU" sz="1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пгт</a:t>
                      </a:r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Камские Поляны, д. 1/29, МБОУ «</a:t>
                      </a:r>
                      <a:r>
                        <a:rPr lang="ru-RU" sz="1400" kern="12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Камскополянская</a:t>
                      </a:r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Сош№1» НМР РТ,  (885550</a:t>
                      </a:r>
                      <a:r>
                        <a:rPr lang="ru-RU" sz="1400" kern="1200" dirty="0">
                          <a:latin typeface="Times New Roman" pitchFamily="18" charset="0"/>
                          <a:cs typeface="Times New Roman" pitchFamily="18" charset="0"/>
                        </a:rPr>
                        <a:t>) </a:t>
                      </a:r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33-92-12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kern="1200" dirty="0" smtClean="0">
                          <a:latin typeface="Times New Roman" pitchFamily="18" charset="0"/>
                          <a:cs typeface="Times New Roman" pitchFamily="18" charset="0"/>
                          <a:hlinkClick r:id="rId2"/>
                        </a:rPr>
                        <a:t>kpsh1@mail.ru</a:t>
                      </a:r>
                      <a:endParaRPr lang="en-US" sz="1400" kern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400" kern="1200" dirty="0" smtClean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528336">
                <a:tc>
                  <a:txBody>
                    <a:bodyPr/>
                    <a:lstStyle/>
                    <a:p>
                      <a:pPr algn="ctr"/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b="1" kern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членов отряда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17 человек основного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состава, </a:t>
                      </a:r>
                    </a:p>
                  </a:txBody>
                  <a:tcPr/>
                </a:tc>
              </a:tr>
              <a:tr h="187593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Ключевые направления деятельности</a:t>
                      </a:r>
                      <a:endParaRPr lang="ru-RU" sz="1400" b="1" kern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85725" indent="-85725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Профилактика экстремизма и терроризма;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Профилактика правонарушений;	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Антикоррупционная политика;	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Профилактика вредных привычек;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Патриотическое воспитание;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Волонтерская деятельность;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 Пропаганда ЗОЖ.		</a:t>
                      </a:r>
                    </a:p>
                  </a:txBody>
                  <a:tcPr/>
                </a:tc>
              </a:tr>
              <a:tr h="187593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latin typeface="Times New Roman" pitchFamily="18" charset="0"/>
                          <a:cs typeface="Times New Roman" pitchFamily="18" charset="0"/>
                        </a:rPr>
                        <a:t>Руководители</a:t>
                      </a:r>
                      <a:r>
                        <a:rPr lang="ru-RU" sz="1400" kern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отряда </a:t>
                      </a:r>
                      <a:endParaRPr lang="ru-RU" sz="1400" b="1" kern="1200" dirty="0">
                        <a:solidFill>
                          <a:srgbClr val="002060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ru-RU" sz="1400" kern="12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Хаткевич</a:t>
                      </a:r>
                      <a:r>
                        <a:rPr lang="ru-RU" sz="1400" kern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Надежда Николаевна -  (89172732679)</a:t>
                      </a:r>
                    </a:p>
                    <a:p>
                      <a:pPr marL="0" algn="l" defTabSz="914400" rtl="0" eaLnBrk="1" latinLnBrk="0" hangingPunct="1">
                        <a:lnSpc>
                          <a:spcPct val="100000"/>
                        </a:lnSpc>
                        <a:buFont typeface="Arial" pitchFamily="34" charset="0"/>
                        <a:buChar char="•"/>
                      </a:pPr>
                      <a:endParaRPr lang="ru-RU" sz="1400" kern="12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785794" y="428597"/>
            <a:ext cx="55721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 smtClean="0">
                <a:ln w="1905"/>
                <a:solidFill>
                  <a:srgbClr val="0070C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СВЕДЕНИЯ ОБ ОТРЯДЕ ФОРПОСТ «ЭДЕЛЬВЕЙС»</a:t>
            </a:r>
          </a:p>
          <a:p>
            <a:pPr algn="ctr"/>
            <a:endParaRPr lang="ru-RU" sz="1600" b="1" dirty="0">
              <a:ln w="1905"/>
              <a:solidFill>
                <a:srgbClr val="0070C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3" name="Picture 2" descr="https://i.zacademic.com/img/big/uk-the-big-medical-dictionary-2018/orthostatic-phenomen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071" y="7798230"/>
            <a:ext cx="3583281" cy="127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252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76672" y="179512"/>
            <a:ext cx="6120680" cy="8640960"/>
          </a:xfrm>
          <a:prstGeom prst="rect">
            <a:avLst/>
          </a:prstGeom>
          <a:noFill/>
          <a:ln cmpd="dbl">
            <a:solidFill>
              <a:srgbClr val="00B0F0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48680" y="509350"/>
            <a:ext cx="583264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Штаб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отряда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Форпост «Эдельвейс» ДРД НМР РТ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Камскополянская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 средняя общеобразовательная школа №1»</a:t>
            </a:r>
          </a:p>
          <a:p>
            <a:pPr algn="ctr"/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0" name="Picture 2" descr="https://i.zacademic.com/img/big/uk-the-big-medical-dictionary-2018/orthostatic-phenomen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0738" y="7550398"/>
            <a:ext cx="3583281" cy="127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570996"/>
              </p:ext>
            </p:extLst>
          </p:nvPr>
        </p:nvGraphicFramePr>
        <p:xfrm>
          <a:off x="620688" y="1434618"/>
          <a:ext cx="5760640" cy="3788118"/>
        </p:xfrm>
        <a:graphic>
          <a:graphicData uri="http://schemas.openxmlformats.org/drawingml/2006/table">
            <a:tbl>
              <a:tblPr firstRow="1" bandRow="1">
                <a:tableStyleId>{BDBED569-4797-4DF1-A0F4-6AAB3CD982D8}</a:tableStyleId>
              </a:tblPr>
              <a:tblGrid>
                <a:gridCol w="412219"/>
                <a:gridCol w="2756132"/>
                <a:gridCol w="720080"/>
                <a:gridCol w="1872209"/>
              </a:tblGrid>
              <a:tr h="369259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Ф.И.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Класс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Должность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9259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Вагизов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Адиль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9а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Командир отряда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9259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Мелетин</a:t>
                      </a:r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Родион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8б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Заместитель командира отряда</a:t>
                      </a:r>
                      <a:endParaRPr lang="ru-RU" sz="1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087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Храмов Михаил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Командир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группы про пропаганде ЗОЖ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5515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Антипов Даниил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9б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Командир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группы по волонтерскому движению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636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Гребнев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Данил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8б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Командир группы по патриотическому воспитанию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34497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Запускалова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Аделина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9а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Командир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пресс- центра</a:t>
                      </a:r>
                      <a:endParaRPr lang="ru-RU" sz="14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12252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76672" y="179512"/>
            <a:ext cx="6120680" cy="8640960"/>
          </a:xfrm>
          <a:prstGeom prst="rect">
            <a:avLst/>
          </a:prstGeom>
          <a:noFill/>
          <a:ln cmpd="dbl">
            <a:solidFill>
              <a:srgbClr val="00B0F0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20688" y="433263"/>
            <a:ext cx="6007752" cy="79406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Будь патриотом</a:t>
            </a:r>
          </a:p>
          <a:p>
            <a:pPr algn="r"/>
            <a:r>
              <a:rPr lang="ru-RU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(Слова: добровольцы отряда Форпост «Эдельвейс», муз. А. Сорокин)</a:t>
            </a:r>
            <a:endParaRPr lang="ru-RU" sz="1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в опасности Отечество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 миром вороньё кружит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Плечом к плечу, стеною, вместе мы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Готовы дом наш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защитить</a:t>
            </a: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жил под мирным небом наш народ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мирно жил, растил детей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 рисунках не разрывы бомб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стаи белых голубей</a:t>
            </a:r>
          </a:p>
          <a:p>
            <a:pPr indent="1073150"/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1073150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Припев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Будь патриотом , Родины своей</a:t>
            </a:r>
          </a:p>
          <a:p>
            <a:pPr indent="107315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Будь предан ей всем сердцем и душой</a:t>
            </a:r>
          </a:p>
          <a:p>
            <a:pPr indent="107315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Потомкам сохрани историю, гордись ее героями</a:t>
            </a:r>
          </a:p>
          <a:p>
            <a:pPr indent="107315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 Родина гордилась и тобой</a:t>
            </a:r>
          </a:p>
          <a:p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 не был ты во чтоб не верил ты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Неси всегда в душе тепло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Земли той, что зовётся Родиной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Готов будь защищать её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все кто пал в боях награждены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подвиг не имел размер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Героев тех, что сберегли наш мир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Ставь поколениям в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107315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Припев: Будь </a:t>
            </a:r>
            <a:r>
              <a:rPr lang="ru-RU" sz="1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патриотом, 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Родины своей</a:t>
            </a:r>
          </a:p>
          <a:p>
            <a:pPr lvl="0" indent="107315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Будь предан ей всем сердцем и душой</a:t>
            </a:r>
          </a:p>
          <a:p>
            <a:pPr lvl="0" indent="107315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Потомкам сохрани историю, гордись ее героями</a:t>
            </a:r>
          </a:p>
          <a:p>
            <a:pPr lvl="0" indent="1073150"/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Родина гордилась и тобой</a:t>
            </a: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48680" y="323528"/>
            <a:ext cx="6079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Гимн</a:t>
            </a: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Отряда ФОРПОСТ «Эдельвейс»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2" descr="https://i.zacademic.com/img/big/uk-the-big-medical-dictionary-2018/orthostatic-phenomen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388" y="7550398"/>
            <a:ext cx="3583281" cy="127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2252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76672" y="179512"/>
            <a:ext cx="6120680" cy="8888792"/>
          </a:xfrm>
          <a:prstGeom prst="rect">
            <a:avLst/>
          </a:prstGeom>
          <a:noFill/>
          <a:ln cmpd="dbl">
            <a:solidFill>
              <a:srgbClr val="00B0F0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41748" y="323528"/>
            <a:ext cx="598359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Детство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– время активного социального “развертывания” растущего человека и освоения им социокультурных достижений и ценностей, период пробы и самоопределения в постоянно расширяющихся и усложняющихся контактах. Процесс воспитания активности должен строиться на основе сотрудничества, взаимного уважения и доверия взрослых 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детей, 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ыть направлен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 выработку у детей невосприимчивости к факторам возникновения негативных проявлений поведения, через вовлечения их в социально значимую деятельность, что в целом позволит обеспечивать позитивную содержательную занятость подростков в свободное от учебы время, осуществляя тем самым раннюю профилактику правонарушений среди несовершеннолетних.</a:t>
            </a: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https://i.zacademic.com/img/big/uk-the-big-medical-dictionary-2018/orthostatic-phenomen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071" y="7798230"/>
            <a:ext cx="3583281" cy="127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User\Desktop\территория\o0KHr4KUhVU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13597"/>
          <a:stretch/>
        </p:blipFill>
        <p:spPr bwMode="auto">
          <a:xfrm>
            <a:off x="623763" y="5672173"/>
            <a:ext cx="2909783" cy="1973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User\Desktop\территория\ksMh_7GxE7k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37"/>
          <a:stretch/>
        </p:blipFill>
        <p:spPr bwMode="auto">
          <a:xfrm>
            <a:off x="3734008" y="5679694"/>
            <a:ext cx="2674355" cy="198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pp.userapi.com/c850016/v850016732/136e70/ZdtYAxMOntw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6440" y="2915816"/>
            <a:ext cx="3899094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2817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https://i.zacademic.com/img/big/uk-the-big-medical-dictionary-2018/orthostatic-phenomen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071" y="7550398"/>
            <a:ext cx="3583281" cy="127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76672" y="179512"/>
            <a:ext cx="6120680" cy="8640960"/>
          </a:xfrm>
          <a:prstGeom prst="rect">
            <a:avLst/>
          </a:prstGeom>
          <a:noFill/>
          <a:ln cmpd="dbl">
            <a:solidFill>
              <a:srgbClr val="00B0F0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48680" y="251520"/>
            <a:ext cx="5940660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Всё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больше молодых людей рассматривают участие в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профилактической работе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как стартовую площадку своей карьеры. Участвуя в подобных мероприятиях, члены отряда Форпост «Эдельвейс» демонстрируют социальную ответственность, работая в прогрессивной молодёжной среде, учатся у профессионалов, заводят множество полезных контактов. А также, такая работа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помогает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зарекомендовать себя и приобрести профессиональный опыт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этой связи развитие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профилактической деятельности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отряде Форпост «Эдельвейс»  представляется одним из наиболее эффективных средств формирования у  подростков  социального опыта, воспитания гуманности, морально-нравственных ценностей.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67083" y="7452320"/>
            <a:ext cx="590023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Посредством своей деятельности в социально-значимых </a:t>
            </a:r>
            <a:r>
              <a:rPr lang="ru-RU" sz="1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делах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подростки развивают свои умения и навыки, удовлетворяют </a:t>
            </a:r>
            <a:r>
              <a:rPr lang="ru-RU" sz="1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потребность в общении и самоуважении, осознают свою полезность и нужность, развивают в себе важные личностные качества, на деле следуют своим моральным принципам.</a:t>
            </a:r>
          </a:p>
        </p:txBody>
      </p:sp>
      <p:pic>
        <p:nvPicPr>
          <p:cNvPr id="2050" name="Picture 2" descr="C:\Users\User\Desktop\Благотворитель года\vx-UQH3-Ye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6824" y="5286352"/>
            <a:ext cx="2803172" cy="2102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3320988" y="2784146"/>
            <a:ext cx="3168352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       Всероссийская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антинаркотическая акция «Сообщи, где торгуют смертью». 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цель акции заключалась в информировании жителей населенных пунктов о горячих телефонных линий, по приему сообщений от граждан о фактах распространения наркотиков, лицах торгующих наркотическими веществами, </a:t>
            </a:r>
            <a:r>
              <a:rPr lang="ru-RU" sz="1100" i="1" dirty="0" err="1" smtClean="0">
                <a:latin typeface="Times New Roman" pitchFamily="18" charset="0"/>
                <a:cs typeface="Times New Roman" pitchFamily="18" charset="0"/>
              </a:rPr>
              <a:t>наркопритонах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100" i="1" dirty="0">
                <a:latin typeface="Times New Roman" pitchFamily="18" charset="0"/>
                <a:cs typeface="Times New Roman" pitchFamily="18" charset="0"/>
              </a:rPr>
              <a:t>а также консультационная помощь</a:t>
            </a:r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100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27" y="2809920"/>
            <a:ext cx="2565304" cy="2539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89107" y="5656368"/>
            <a:ext cx="27723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В ходе акции активистами отряда Форпост «Эдельвейс» были  изготовлены  информационные листовки и развешены в местах большого скопления  молодежи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37136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76672" y="179511"/>
            <a:ext cx="6120680" cy="8870885"/>
          </a:xfrm>
          <a:prstGeom prst="rect">
            <a:avLst/>
          </a:prstGeom>
          <a:noFill/>
          <a:ln cmpd="dbl">
            <a:solidFill>
              <a:srgbClr val="00B0F0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67276" y="196561"/>
            <a:ext cx="5904656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Сохранение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 укрепление здоровья обучающихся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одна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их важнейших и приоритетных  задач  отряда Форпост «Эдельвейс».  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Среди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многочисленных проблем, стоящих перед российским обществом, одной из наиболее серьёзных становится проблема пагубных пристрастий (наркомании, алкоголизма и курения). Масштабы и темпы распространения никотиновой, алкогольной и наркотической зависимости среди детей и подростков в стране таковы, что ставят под угрозу физическое и моральное здоровье молодёжи и будущее значительной её части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Активисты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отряда Форпост «Эдельвейс» систематически ведут работу по внедрению навыков ЗОЖ через творческую и просветительскую деятельность: акции, лектории, мастер-классы. Нет, ребята не читают скучных лекций о здоровье, не пишут плакаты и не проводят митингов, каждое мероприятие носит «дух» детства, все придумано и разработано самими ребятами  в доступной для их сверстников форме. </a:t>
            </a: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497668" y="3586284"/>
            <a:ext cx="295232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/>
              <a:t> </a:t>
            </a:r>
            <a:r>
              <a:rPr lang="ru-RU" dirty="0" smtClean="0"/>
              <a:t>       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 декабря 2019 года в 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пгт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 Камские Поляны состоялся 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спортивный забег «За здоровый образ жизни!», в рамках Всероссийской Акции «Спорт – альтернатива пагубным привычкам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!»    Своим 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личным примером </a:t>
            </a:r>
            <a:r>
              <a:rPr lang="ru-RU" sz="1200" i="1" dirty="0" err="1" smtClean="0">
                <a:latin typeface="Times New Roman" pitchFamily="18" charset="0"/>
                <a:cs typeface="Times New Roman" pitchFamily="18" charset="0"/>
              </a:rPr>
              <a:t>форпостовцы</a:t>
            </a:r>
            <a:r>
              <a:rPr lang="ru-RU" sz="1200" i="1" dirty="0" smtClean="0">
                <a:latin typeface="Times New Roman" pitchFamily="18" charset="0"/>
                <a:cs typeface="Times New Roman" pitchFamily="18" charset="0"/>
              </a:rPr>
              <a:t> пропагандировали 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здоровый образ жизни, способствовали объединению молодёжи, и хотели поддержать тех, кто только начинает вести здоровый образ жизни и дать повод задуматься тем, кто еще не начал это делать. Во время пробежки участники бойко выкрикивали «</a:t>
            </a:r>
            <a:r>
              <a:rPr lang="ru-RU" sz="1200" i="1" dirty="0" err="1">
                <a:latin typeface="Times New Roman" pitchFamily="18" charset="0"/>
                <a:cs typeface="Times New Roman" pitchFamily="18" charset="0"/>
              </a:rPr>
              <a:t>кричалки</a:t>
            </a:r>
            <a:r>
              <a:rPr lang="ru-RU" sz="1200" i="1" dirty="0">
                <a:latin typeface="Times New Roman" pitchFamily="18" charset="0"/>
                <a:cs typeface="Times New Roman" pitchFamily="18" charset="0"/>
              </a:rPr>
              <a:t>», которые дети сами и придумали: «Кто не курит и не пьёт очень здорово живёт», «Твой дед сражался воевал, не для того, чтоб ты бухал», «Чтоб страна была сильна - нужно трезвым быть всегда»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37" y="3586284"/>
            <a:ext cx="2713118" cy="2034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637" y="5778129"/>
            <a:ext cx="2724064" cy="2043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 descr="https://i.zacademic.com/img/big/uk-the-big-medical-dictionary-2018/orthostatic-phenomen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985" y="7780322"/>
            <a:ext cx="3583281" cy="127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6238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C:\Users\User\Desktop\территория\KfbgegtMbI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45"/>
          <a:stretch/>
        </p:blipFill>
        <p:spPr bwMode="auto">
          <a:xfrm>
            <a:off x="4710016" y="6165505"/>
            <a:ext cx="1742256" cy="1982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476672" y="179512"/>
            <a:ext cx="6120680" cy="8640960"/>
          </a:xfrm>
          <a:prstGeom prst="rect">
            <a:avLst/>
          </a:prstGeom>
          <a:noFill/>
          <a:ln cmpd="dbl">
            <a:solidFill>
              <a:srgbClr val="00B0F0"/>
            </a:solidFill>
            <a:prstDash val="solid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599222" y="186048"/>
            <a:ext cx="5873183" cy="6340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 сферу деятельности добровольцев отряда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Форпост «Эдельвейс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» входит организация работы  с детьми  и подростками состоящими  на учете в ПДН.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Форпостовцы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организуют для них соревнования по футболу, баскетболу, армрестлингу. Проводят занятия в тренажерном зале.    Совместная деятельность дает положительные результаты.</a:t>
            </a: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        Под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пристальным вниманием отряда находятся не только подростки, состоящие на учете, но все те, кто относится к «группе риска». Контролируется их место нахождения в вечернее время. Данная работа позволяет своевременно принять профилактические меры.</a:t>
            </a:r>
          </a:p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своей деятельности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форпостовцы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акцентируют внимание на первичную профилактику не только среди обучающихся, но и их родителей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D:\Рабочий стол\КП СОШ 1\Территория  Закона 2017\IMG_20161021_102040_2CS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26576" y="6452355"/>
            <a:ext cx="2195615" cy="1704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663011" y="4284548"/>
            <a:ext cx="566416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Отряд Форпост «Эдельвейс» уже традиционно проводит малый зимний и весенний туристический слет с участием детей «группы риска»</a:t>
            </a:r>
            <a:endParaRPr lang="ru-RU" sz="11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9222" y="827584"/>
            <a:ext cx="5882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      На февраль 2020 года в МБОУ «Камскополянская СОШ№1» на учете ПДН состоят 5 учащихся из 628.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2" descr="https://i.zacademic.com/img/big/uk-the-big-medical-dictionary-2018/orthostatic-phenomeno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5368" y="7522240"/>
            <a:ext cx="3583281" cy="1270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672531" y="8157277"/>
            <a:ext cx="565667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i="1" dirty="0" smtClean="0">
                <a:latin typeface="Times New Roman" pitchFamily="18" charset="0"/>
                <a:cs typeface="Times New Roman" pitchFamily="18" charset="0"/>
              </a:rPr>
              <a:t>Профилактические беседы по профилактике </a:t>
            </a:r>
            <a:r>
              <a:rPr lang="ru-RU" sz="1100" i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правонарушений с инспектором ПДН Борисовой Д.Ф</a:t>
            </a:r>
            <a:r>
              <a:rPr lang="ru-RU" sz="11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.</a:t>
            </a:r>
            <a:endParaRPr lang="ru-RU" sz="11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4098" name="Picture 2" descr="C:\Users\User\Desktop\территория\mnBrea2CoQ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640"/>
          <a:stretch/>
        </p:blipFill>
        <p:spPr bwMode="auto">
          <a:xfrm>
            <a:off x="663011" y="6248369"/>
            <a:ext cx="1576974" cy="1899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территория\4_K8N4BAgqM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" t="30608" r="-67" b="11841"/>
          <a:stretch/>
        </p:blipFill>
        <p:spPr bwMode="auto">
          <a:xfrm>
            <a:off x="3688979" y="2270544"/>
            <a:ext cx="2624731" cy="201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User\Desktop\территория\2I7QM3-iIQA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78"/>
          <a:stretch/>
        </p:blipFill>
        <p:spPr bwMode="auto">
          <a:xfrm>
            <a:off x="663011" y="2315601"/>
            <a:ext cx="2659679" cy="196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48308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3516</TotalTime>
  <Words>2635</Words>
  <Application>Microsoft Office PowerPoint</Application>
  <PresentationFormat>Экран (4:3)</PresentationFormat>
  <Paragraphs>257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Admin</cp:lastModifiedBy>
  <cp:revision>159</cp:revision>
  <cp:lastPrinted>2019-04-02T14:17:24Z</cp:lastPrinted>
  <dcterms:created xsi:type="dcterms:W3CDTF">2017-10-17T10:26:00Z</dcterms:created>
  <dcterms:modified xsi:type="dcterms:W3CDTF">2020-09-13T17:12:13Z</dcterms:modified>
</cp:coreProperties>
</file>